
<file path=[Content_Types].xml><?xml version="1.0" encoding="utf-8"?>
<Types xmlns="http://schemas.openxmlformats.org/package/2006/content-types">
  <Default Extension="xml" ContentType="application/xml"/>
  <Default Extension="docx" ContentType="application/vnd.openxmlformats-officedocument.wordprocessingml.document"/>
  <Default Extension="bin" ContentType="application/vnd.openxmlformats-officedocument.presentationml.printerSettings"/>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302" r:id="rId2"/>
    <p:sldId id="320" r:id="rId3"/>
    <p:sldId id="304" r:id="rId4"/>
    <p:sldId id="340" r:id="rId5"/>
    <p:sldId id="343" r:id="rId6"/>
    <p:sldId id="341" r:id="rId7"/>
    <p:sldId id="342" r:id="rId8"/>
    <p:sldId id="339" r:id="rId9"/>
    <p:sldId id="337" r:id="rId10"/>
  </p:sldIdLst>
  <p:sldSz cx="9144000" cy="6858000" type="screen4x3"/>
  <p:notesSz cx="6858000" cy="91313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hiddenSlides="1"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79" autoAdjust="0"/>
  </p:normalViewPr>
  <p:slideViewPr>
    <p:cSldViewPr snapToGrid="0">
      <p:cViewPr>
        <p:scale>
          <a:sx n="100" d="100"/>
          <a:sy n="100" d="100"/>
        </p:scale>
        <p:origin x="-264" y="240"/>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51317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3705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7" tIns="44450" rIns="90487"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1" name="Rectangle 3"/>
          <p:cNvSpPr>
            <a:spLocks noGrp="1" noRot="1" noChangeAspect="1" noChangeArrowheads="1" noTextEdit="1"/>
          </p:cNvSpPr>
          <p:nvPr>
            <p:ph type="sldImg" idx="2"/>
          </p:nvPr>
        </p:nvSpPr>
        <p:spPr bwMode="auto">
          <a:xfrm>
            <a:off x="1149350" y="688975"/>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42748052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2659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4986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4259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656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0688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92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6648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49299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1248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4608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371080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7" tIns="44450" rIns="90487" bIns="4445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2800">
          <a:solidFill>
            <a:schemeClr val="tx2"/>
          </a:solidFill>
          <a:latin typeface="+mj-lt"/>
          <a:ea typeface="+mj-ea"/>
          <a:cs typeface="ＭＳ Ｐゴシック" charset="0"/>
        </a:defRPr>
      </a:lvl1pPr>
      <a:lvl2pPr algn="l" rtl="0" eaLnBrk="1" fontAlgn="base" hangingPunct="1">
        <a:spcBef>
          <a:spcPct val="0"/>
        </a:spcBef>
        <a:spcAft>
          <a:spcPct val="0"/>
        </a:spcAft>
        <a:defRPr sz="2800">
          <a:solidFill>
            <a:schemeClr val="tx2"/>
          </a:solidFill>
          <a:latin typeface="Comic Sans MS" charset="0"/>
          <a:ea typeface="ＭＳ Ｐゴシック" charset="0"/>
          <a:cs typeface="ＭＳ Ｐゴシック" charset="0"/>
        </a:defRPr>
      </a:lvl2pPr>
      <a:lvl3pPr algn="l" rtl="0" eaLnBrk="1" fontAlgn="base" hangingPunct="1">
        <a:spcBef>
          <a:spcPct val="0"/>
        </a:spcBef>
        <a:spcAft>
          <a:spcPct val="0"/>
        </a:spcAft>
        <a:defRPr sz="2800">
          <a:solidFill>
            <a:schemeClr val="tx2"/>
          </a:solidFill>
          <a:latin typeface="Comic Sans MS" charset="0"/>
          <a:ea typeface="ＭＳ Ｐゴシック" charset="0"/>
          <a:cs typeface="ＭＳ Ｐゴシック" charset="0"/>
        </a:defRPr>
      </a:lvl3pPr>
      <a:lvl4pPr algn="l" rtl="0" eaLnBrk="1" fontAlgn="base" hangingPunct="1">
        <a:spcBef>
          <a:spcPct val="0"/>
        </a:spcBef>
        <a:spcAft>
          <a:spcPct val="0"/>
        </a:spcAft>
        <a:defRPr sz="2800">
          <a:solidFill>
            <a:schemeClr val="tx2"/>
          </a:solidFill>
          <a:latin typeface="Comic Sans MS" charset="0"/>
          <a:ea typeface="ＭＳ Ｐゴシック" charset="0"/>
          <a:cs typeface="ＭＳ Ｐゴシック" charset="0"/>
        </a:defRPr>
      </a:lvl4pPr>
      <a:lvl5pPr algn="l" rtl="0" eaLnBrk="1" fontAlgn="base" hangingPunct="1">
        <a:spcBef>
          <a:spcPct val="0"/>
        </a:spcBef>
        <a:spcAft>
          <a:spcPct val="0"/>
        </a:spcAft>
        <a:defRPr sz="2800">
          <a:solidFill>
            <a:schemeClr val="tx2"/>
          </a:solidFill>
          <a:latin typeface="Comic Sans MS" charset="0"/>
          <a:ea typeface="ＭＳ Ｐゴシック" charset="0"/>
          <a:cs typeface="ＭＳ Ｐゴシック" charset="0"/>
        </a:defRPr>
      </a:lvl5pPr>
      <a:lvl6pPr marL="457200" algn="l" rtl="0" eaLnBrk="1" fontAlgn="base" hangingPunct="1">
        <a:spcBef>
          <a:spcPct val="0"/>
        </a:spcBef>
        <a:spcAft>
          <a:spcPct val="0"/>
        </a:spcAft>
        <a:defRPr sz="2800">
          <a:solidFill>
            <a:schemeClr val="tx2"/>
          </a:solidFill>
          <a:latin typeface="Comic Sans MS" charset="0"/>
          <a:ea typeface="ＭＳ Ｐゴシック" charset="0"/>
        </a:defRPr>
      </a:lvl6pPr>
      <a:lvl7pPr marL="914400" algn="l" rtl="0" eaLnBrk="1" fontAlgn="base" hangingPunct="1">
        <a:spcBef>
          <a:spcPct val="0"/>
        </a:spcBef>
        <a:spcAft>
          <a:spcPct val="0"/>
        </a:spcAft>
        <a:defRPr sz="2800">
          <a:solidFill>
            <a:schemeClr val="tx2"/>
          </a:solidFill>
          <a:latin typeface="Comic Sans MS" charset="0"/>
          <a:ea typeface="ＭＳ Ｐゴシック" charset="0"/>
        </a:defRPr>
      </a:lvl7pPr>
      <a:lvl8pPr marL="1371600" algn="l" rtl="0" eaLnBrk="1" fontAlgn="base" hangingPunct="1">
        <a:spcBef>
          <a:spcPct val="0"/>
        </a:spcBef>
        <a:spcAft>
          <a:spcPct val="0"/>
        </a:spcAft>
        <a:defRPr sz="2800">
          <a:solidFill>
            <a:schemeClr val="tx2"/>
          </a:solidFill>
          <a:latin typeface="Comic Sans MS" charset="0"/>
          <a:ea typeface="ＭＳ Ｐゴシック" charset="0"/>
        </a:defRPr>
      </a:lvl8pPr>
      <a:lvl9pPr marL="1828800" algn="l" rtl="0" eaLnBrk="1" fontAlgn="base" hangingPunct="1">
        <a:spcBef>
          <a:spcPct val="0"/>
        </a:spcBef>
        <a:spcAft>
          <a:spcPct val="0"/>
        </a:spcAft>
        <a:defRPr sz="2800">
          <a:solidFill>
            <a:schemeClr val="tx2"/>
          </a:solidFill>
          <a:latin typeface="Comic Sans MS" charset="0"/>
          <a:ea typeface="ＭＳ Ｐゴシック" charset="0"/>
        </a:defRPr>
      </a:lvl9pPr>
    </p:titleStyle>
    <p:bodyStyle>
      <a:lvl1pPr marL="342900" indent="-342900" algn="l" rtl="0" eaLnBrk="1" fontAlgn="base" hangingPunct="1">
        <a:spcBef>
          <a:spcPct val="20000"/>
        </a:spcBef>
        <a:spcAft>
          <a:spcPct val="0"/>
        </a:spcAft>
        <a:buSzPct val="100000"/>
        <a:buChar char="•"/>
        <a:defRPr>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SzPct val="100000"/>
        <a:buChar char="–"/>
        <a:defRPr>
          <a:solidFill>
            <a:schemeClr val="tx1"/>
          </a:solidFill>
          <a:latin typeface="+mn-lt"/>
          <a:ea typeface="+mn-ea"/>
        </a:defRPr>
      </a:lvl2pPr>
      <a:lvl3pPr marL="1143000" indent="-228600" algn="l" rtl="0" eaLnBrk="1" fontAlgn="base" hangingPunct="1">
        <a:spcBef>
          <a:spcPct val="20000"/>
        </a:spcBef>
        <a:spcAft>
          <a:spcPct val="0"/>
        </a:spcAft>
        <a:buSzPct val="100000"/>
        <a:buChar char="•"/>
        <a:defRPr>
          <a:solidFill>
            <a:schemeClr val="tx1"/>
          </a:solidFill>
          <a:latin typeface="+mn-lt"/>
          <a:ea typeface="+mn-ea"/>
        </a:defRPr>
      </a:lvl3pPr>
      <a:lvl4pPr marL="1600200" indent="-228600" algn="l" rtl="0" eaLnBrk="1" fontAlgn="base" hangingPunct="1">
        <a:spcBef>
          <a:spcPct val="20000"/>
        </a:spcBef>
        <a:spcAft>
          <a:spcPct val="0"/>
        </a:spcAft>
        <a:buSzPct val="100000"/>
        <a:buChar char="–"/>
        <a:defRPr>
          <a:solidFill>
            <a:schemeClr val="tx1"/>
          </a:solidFill>
          <a:latin typeface="+mn-lt"/>
          <a:ea typeface="+mn-ea"/>
        </a:defRPr>
      </a:lvl4pPr>
      <a:lvl5pPr marL="2057400" indent="-228600" algn="l" rtl="0" eaLnBrk="1" fontAlgn="base" hangingPunct="1">
        <a:spcBef>
          <a:spcPct val="20000"/>
        </a:spcBef>
        <a:spcAft>
          <a:spcPct val="0"/>
        </a:spcAft>
        <a:buSzPct val="100000"/>
        <a:buChar char="•"/>
        <a:defRPr>
          <a:solidFill>
            <a:schemeClr val="tx1"/>
          </a:solidFill>
          <a:latin typeface="+mn-lt"/>
          <a:ea typeface="+mn-ea"/>
        </a:defRPr>
      </a:lvl5pPr>
      <a:lvl6pPr marL="2514600" indent="-228600" algn="l" rtl="0" eaLnBrk="1" fontAlgn="base" hangingPunct="1">
        <a:spcBef>
          <a:spcPct val="20000"/>
        </a:spcBef>
        <a:spcAft>
          <a:spcPct val="0"/>
        </a:spcAft>
        <a:buSzPct val="100000"/>
        <a:buChar char="•"/>
        <a:defRPr>
          <a:solidFill>
            <a:schemeClr val="tx1"/>
          </a:solidFill>
          <a:latin typeface="+mn-lt"/>
          <a:ea typeface="+mn-ea"/>
        </a:defRPr>
      </a:lvl6pPr>
      <a:lvl7pPr marL="2971800" indent="-228600" algn="l" rtl="0" eaLnBrk="1" fontAlgn="base" hangingPunct="1">
        <a:spcBef>
          <a:spcPct val="20000"/>
        </a:spcBef>
        <a:spcAft>
          <a:spcPct val="0"/>
        </a:spcAft>
        <a:buSzPct val="100000"/>
        <a:buChar char="•"/>
        <a:defRPr>
          <a:solidFill>
            <a:schemeClr val="tx1"/>
          </a:solidFill>
          <a:latin typeface="+mn-lt"/>
          <a:ea typeface="+mn-ea"/>
        </a:defRPr>
      </a:lvl7pPr>
      <a:lvl8pPr marL="3429000" indent="-228600" algn="l" rtl="0" eaLnBrk="1" fontAlgn="base" hangingPunct="1">
        <a:spcBef>
          <a:spcPct val="20000"/>
        </a:spcBef>
        <a:spcAft>
          <a:spcPct val="0"/>
        </a:spcAft>
        <a:buSzPct val="100000"/>
        <a:buChar char="•"/>
        <a:defRPr>
          <a:solidFill>
            <a:schemeClr val="tx1"/>
          </a:solidFill>
          <a:latin typeface="+mn-lt"/>
          <a:ea typeface="+mn-ea"/>
        </a:defRPr>
      </a:lvl8pPr>
      <a:lvl9pPr marL="3886200" indent="-228600" algn="l" rtl="0" eaLnBrk="1" fontAlgn="base" hangingPunct="1">
        <a:spcBef>
          <a:spcPct val="20000"/>
        </a:spcBef>
        <a:spcAft>
          <a:spcPct val="0"/>
        </a:spcAft>
        <a:buSzPct val="100000"/>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938" y="1335088"/>
            <a:ext cx="8737600" cy="1470025"/>
          </a:xfrm>
        </p:spPr>
        <p:txBody>
          <a:bodyPr/>
          <a:lstStyle/>
          <a:p>
            <a:pPr algn="ctr">
              <a:defRPr/>
            </a:pPr>
            <a:r>
              <a:rPr lang="en-US" sz="3600" dirty="0" err="1" smtClean="0">
                <a:latin typeface="Comic Sans MS"/>
                <a:cs typeface="Comic Sans MS"/>
              </a:rPr>
              <a:t>Cybersecurity</a:t>
            </a:r>
            <a:r>
              <a:rPr lang="en-US" sz="3600" dirty="0" smtClean="0">
                <a:latin typeface="Comic Sans MS"/>
                <a:cs typeface="Comic Sans MS"/>
              </a:rPr>
              <a:t> for Future Presidents</a:t>
            </a:r>
            <a:endParaRPr lang="en-US" sz="3600" dirty="0">
              <a:latin typeface="Comic Sans MS"/>
              <a:cs typeface="Comic Sans MS"/>
            </a:endParaRPr>
          </a:p>
        </p:txBody>
      </p:sp>
      <p:sp>
        <p:nvSpPr>
          <p:cNvPr id="3" name="Subtitle 2"/>
          <p:cNvSpPr>
            <a:spLocks noGrp="1"/>
          </p:cNvSpPr>
          <p:nvPr>
            <p:ph type="subTitle" idx="1"/>
          </p:nvPr>
        </p:nvSpPr>
        <p:spPr>
          <a:xfrm>
            <a:off x="533400" y="3328032"/>
            <a:ext cx="8191500" cy="2412367"/>
          </a:xfrm>
        </p:spPr>
        <p:txBody>
          <a:bodyPr/>
          <a:lstStyle/>
          <a:p>
            <a:pPr>
              <a:defRPr/>
            </a:pPr>
            <a:r>
              <a:rPr lang="en-US" sz="2400" dirty="0" smtClean="0">
                <a:latin typeface="Comic Sans MS"/>
                <a:cs typeface="Comic Sans MS"/>
              </a:rPr>
              <a:t>Lecture 9: </a:t>
            </a:r>
          </a:p>
          <a:p>
            <a:r>
              <a:rPr lang="en-US" sz="2400" dirty="0" smtClean="0"/>
              <a:t>DEBATE #3:</a:t>
            </a:r>
          </a:p>
          <a:p>
            <a:pPr algn="l"/>
            <a:r>
              <a:rPr lang="en-US" sz="2400" dirty="0" smtClean="0"/>
              <a:t>Resolved</a:t>
            </a:r>
            <a:r>
              <a:rPr lang="en-US" sz="2400" dirty="0"/>
              <a:t>:  </a:t>
            </a:r>
            <a:r>
              <a:rPr lang="en-US" sz="2400" dirty="0" smtClean="0"/>
              <a:t>The </a:t>
            </a:r>
            <a:r>
              <a:rPr lang="en-US" sz="2400" dirty="0"/>
              <a:t>U.S. Election Assistance Commission should </a:t>
            </a:r>
            <a:r>
              <a:rPr lang="en-US" sz="2400" dirty="0" smtClean="0"/>
              <a:t>promote internet </a:t>
            </a:r>
            <a:r>
              <a:rPr lang="en-US" sz="2400" dirty="0"/>
              <a:t>voting for public elections on a model similar to Estonia.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3098800" cy="698500"/>
          </a:xfrm>
        </p:spPr>
        <p:txBody>
          <a:bodyPr/>
          <a:lstStyle/>
          <a:p>
            <a:r>
              <a:rPr lang="en-US" dirty="0" smtClean="0"/>
              <a:t>Any Questions?</a:t>
            </a:r>
            <a:endParaRPr lang="en-US" dirty="0"/>
          </a:p>
        </p:txBody>
      </p:sp>
      <p:sp>
        <p:nvSpPr>
          <p:cNvPr id="3" name="Content Placeholder 2"/>
          <p:cNvSpPr>
            <a:spLocks noGrp="1"/>
          </p:cNvSpPr>
          <p:nvPr>
            <p:ph idx="1"/>
          </p:nvPr>
        </p:nvSpPr>
        <p:spPr>
          <a:xfrm>
            <a:off x="266700" y="673100"/>
            <a:ext cx="8763000" cy="6083300"/>
          </a:xfrm>
        </p:spPr>
        <p:txBody>
          <a:bodyPr/>
          <a:lstStyle/>
          <a:p>
            <a:r>
              <a:rPr lang="en-US" sz="2400" dirty="0" smtClean="0"/>
              <a:t>About previous lecture?</a:t>
            </a:r>
          </a:p>
          <a:p>
            <a:r>
              <a:rPr lang="en-US" sz="2400" dirty="0" smtClean="0"/>
              <a:t>About homework? (debate questions)</a:t>
            </a:r>
          </a:p>
          <a:p>
            <a:r>
              <a:rPr lang="en-US" sz="2400" dirty="0" smtClean="0"/>
              <a:t>About reading</a:t>
            </a:r>
            <a:r>
              <a:rPr lang="en-US" sz="2400" dirty="0"/>
              <a:t>? </a:t>
            </a:r>
            <a:r>
              <a:rPr lang="en-US" sz="2400" dirty="0" smtClean="0"/>
              <a:t>(Internet voting articles and video)</a:t>
            </a:r>
          </a:p>
          <a:p>
            <a:pPr marL="0" indent="0">
              <a:buNone/>
            </a:pPr>
            <a:endParaRPr lang="en-US" sz="2000" dirty="0" smtClean="0"/>
          </a:p>
          <a:p>
            <a:pPr marL="0" indent="0">
              <a:buNone/>
            </a:pPr>
            <a:r>
              <a:rPr lang="en-US" sz="2000" dirty="0" smtClean="0"/>
              <a:t>Reading for next week: D is for Digital, Chapter 9, The Internet, pp. 135-159</a:t>
            </a:r>
          </a:p>
          <a:p>
            <a:pPr marL="0" indent="0">
              <a:buNone/>
            </a:pPr>
            <a:r>
              <a:rPr lang="en-US" sz="2000" dirty="0" smtClean="0"/>
              <a:t>Plus: </a:t>
            </a:r>
            <a:r>
              <a:rPr lang="en-US" sz="2000" dirty="0" err="1" smtClean="0"/>
              <a:t>Stajano</a:t>
            </a:r>
            <a:r>
              <a:rPr lang="en-US" sz="2000" dirty="0" smtClean="0"/>
              <a:t> CACM paper on scams.</a:t>
            </a:r>
          </a:p>
          <a:p>
            <a:pPr marL="0" indent="0">
              <a:buNone/>
            </a:pPr>
            <a:r>
              <a:rPr lang="en-US" sz="2000" dirty="0" smtClean="0"/>
              <a:t>Exercises: Accountability topics and Internet</a:t>
            </a:r>
          </a:p>
          <a:p>
            <a:pPr marL="0" indent="0">
              <a:buNone/>
            </a:pPr>
            <a:endParaRPr lang="en-US" sz="2000" dirty="0" smtClean="0"/>
          </a:p>
          <a:p>
            <a:pPr marL="0" indent="0">
              <a:buNone/>
            </a:pPr>
            <a:r>
              <a:rPr lang="en-US" sz="2000" dirty="0" smtClean="0"/>
              <a:t>Next Debate (in </a:t>
            </a:r>
            <a:r>
              <a:rPr lang="en-US" sz="2000" dirty="0"/>
              <a:t>2 weeks): Resolved:  Commercially stored genomic data requires no further government regulatory controls.</a:t>
            </a:r>
            <a:endParaRPr lang="en-US" sz="2000" dirty="0" smtClean="0"/>
          </a:p>
          <a:p>
            <a:pPr marL="0" indent="0">
              <a:buNone/>
            </a:pPr>
            <a:r>
              <a:rPr lang="en-US" sz="2000" dirty="0" smtClean="0"/>
              <a:t>Debate teams please sign up to see me this week or next week (as teams).</a:t>
            </a:r>
            <a:endParaRPr lang="en-US" sz="2400" dirty="0"/>
          </a:p>
          <a:p>
            <a:pPr marL="0" indent="0">
              <a:buNone/>
            </a:pPr>
            <a:endParaRPr lang="en-US" sz="2400" dirty="0" smtClean="0"/>
          </a:p>
          <a:p>
            <a:endParaRPr lang="en-US" sz="2400" dirty="0"/>
          </a:p>
        </p:txBody>
      </p:sp>
      <p:sp>
        <p:nvSpPr>
          <p:cNvPr id="4" name="Rectangle 3"/>
          <p:cNvSpPr/>
          <p:nvPr/>
        </p:nvSpPr>
        <p:spPr>
          <a:xfrm>
            <a:off x="5930900" y="0"/>
            <a:ext cx="3213100" cy="1323439"/>
          </a:xfrm>
          <a:prstGeom prst="rect">
            <a:avLst/>
          </a:prstGeom>
          <a:ln>
            <a:solidFill>
              <a:schemeClr val="tx1"/>
            </a:solidFill>
          </a:ln>
        </p:spPr>
        <p:txBody>
          <a:bodyPr wrap="square">
            <a:spAutoFit/>
          </a:bodyPr>
          <a:lstStyle/>
          <a:p>
            <a:pPr marL="0" indent="0">
              <a:buNone/>
            </a:pPr>
            <a:r>
              <a:rPr lang="en-US" sz="2000" dirty="0" smtClean="0">
                <a:latin typeface="+mj-lt"/>
              </a:rPr>
              <a:t>My office hours: </a:t>
            </a:r>
          </a:p>
          <a:p>
            <a:pPr marL="0" indent="0">
              <a:buNone/>
            </a:pPr>
            <a:r>
              <a:rPr lang="en-US" sz="2000" dirty="0" smtClean="0">
                <a:latin typeface="+mj-lt"/>
              </a:rPr>
              <a:t>Wed. afternoon, 12-3pm, </a:t>
            </a:r>
          </a:p>
          <a:p>
            <a:pPr marL="0" indent="0">
              <a:buNone/>
            </a:pPr>
            <a:r>
              <a:rPr lang="en-US" sz="2000" dirty="0" smtClean="0">
                <a:latin typeface="+mj-lt"/>
              </a:rPr>
              <a:t>442 RH. Signup sheet circulating</a:t>
            </a:r>
          </a:p>
        </p:txBody>
      </p:sp>
    </p:spTree>
    <p:extLst>
      <p:ext uri="{BB962C8B-B14F-4D97-AF65-F5344CB8AC3E}">
        <p14:creationId xmlns:p14="http://schemas.microsoft.com/office/powerpoint/2010/main" val="8678121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39700"/>
            <a:ext cx="7772400" cy="1143000"/>
          </a:xfrm>
        </p:spPr>
        <p:txBody>
          <a:bodyPr/>
          <a:lstStyle/>
          <a:p>
            <a:pPr>
              <a:defRPr/>
            </a:pPr>
            <a:r>
              <a:rPr lang="en-US" dirty="0" err="1">
                <a:cs typeface="+mj-cs"/>
              </a:rPr>
              <a:t>Cybersecurity</a:t>
            </a:r>
            <a:r>
              <a:rPr lang="en-US" dirty="0">
                <a:cs typeface="+mj-cs"/>
              </a:rPr>
              <a:t> events from the past week of interest to future (or current) Presidents</a:t>
            </a:r>
            <a:r>
              <a:rPr lang="en-US" dirty="0" smtClean="0">
                <a:cs typeface="+mj-cs"/>
              </a:rPr>
              <a:t>:</a:t>
            </a:r>
            <a:endParaRPr lang="en-US" dirty="0">
              <a:cs typeface="+mj-cs"/>
            </a:endParaRPr>
          </a:p>
        </p:txBody>
      </p:sp>
      <p:sp>
        <p:nvSpPr>
          <p:cNvPr id="3" name="Content Placeholder 2"/>
          <p:cNvSpPr>
            <a:spLocks noGrp="1"/>
          </p:cNvSpPr>
          <p:nvPr>
            <p:ph idx="1"/>
          </p:nvPr>
        </p:nvSpPr>
        <p:spPr>
          <a:xfrm>
            <a:off x="50800" y="1003300"/>
            <a:ext cx="9004300" cy="5359400"/>
          </a:xfrm>
        </p:spPr>
        <p:txBody>
          <a:bodyPr/>
          <a:lstStyle/>
          <a:p>
            <a:pPr>
              <a:defRPr/>
            </a:pPr>
            <a:r>
              <a:rPr lang="en-US" sz="2000" dirty="0" smtClean="0">
                <a:cs typeface="+mn-cs"/>
              </a:rPr>
              <a:t>FBI gets into iPhone without Apple’s </a:t>
            </a:r>
            <a:r>
              <a:rPr lang="en-US" sz="2000" dirty="0" smtClean="0">
                <a:cs typeface="+mn-cs"/>
              </a:rPr>
              <a:t>help; </a:t>
            </a:r>
            <a:r>
              <a:rPr lang="en-US" sz="2000" dirty="0" smtClean="0">
                <a:cs typeface="+mn-cs"/>
              </a:rPr>
              <a:t>drops court </a:t>
            </a:r>
            <a:r>
              <a:rPr lang="en-US" sz="2000" dirty="0" smtClean="0">
                <a:cs typeface="+mn-cs"/>
              </a:rPr>
              <a:t>case</a:t>
            </a:r>
            <a:endParaRPr lang="en-US" sz="2000" dirty="0" smtClean="0">
              <a:cs typeface="+mn-cs"/>
            </a:endParaRPr>
          </a:p>
          <a:p>
            <a:pPr>
              <a:defRPr/>
            </a:pPr>
            <a:r>
              <a:rPr lang="en-US" sz="2000" dirty="0" smtClean="0">
                <a:cs typeface="+mn-cs"/>
              </a:rPr>
              <a:t>7 Iranian civilians indicted in 2011-2013 bank attacks and hack of NY dam controls</a:t>
            </a:r>
          </a:p>
          <a:p>
            <a:pPr>
              <a:defRPr/>
            </a:pPr>
            <a:r>
              <a:rPr lang="en-US" sz="2000" dirty="0" smtClean="0">
                <a:cs typeface="+mn-cs"/>
              </a:rPr>
              <a:t>3 “Syrian Electronic Army” members charged with criminal hacking over several years, 2011++</a:t>
            </a:r>
          </a:p>
          <a:p>
            <a:pPr lvl="1">
              <a:defRPr/>
            </a:pPr>
            <a:r>
              <a:rPr lang="en-US" sz="2000" dirty="0" smtClean="0">
                <a:cs typeface="+mn-cs"/>
              </a:rPr>
              <a:t>diplomacy aspect of both more important than </a:t>
            </a:r>
            <a:r>
              <a:rPr lang="en-US" sz="2000" dirty="0" smtClean="0">
                <a:cs typeface="+mn-cs"/>
              </a:rPr>
              <a:t>criminal</a:t>
            </a:r>
            <a:endParaRPr lang="en-US" sz="2000" dirty="0" smtClean="0">
              <a:cs typeface="+mn-cs"/>
            </a:endParaRPr>
          </a:p>
          <a:p>
            <a:pPr>
              <a:defRPr/>
            </a:pPr>
            <a:r>
              <a:rPr lang="en-US" sz="2000" dirty="0">
                <a:cs typeface="+mn-cs"/>
              </a:rPr>
              <a:t>FTC </a:t>
            </a:r>
            <a:r>
              <a:rPr lang="en-US" sz="2000" dirty="0" smtClean="0">
                <a:cs typeface="+mn-cs"/>
              </a:rPr>
              <a:t>issues warning letters </a:t>
            </a:r>
            <a:r>
              <a:rPr lang="en-US" sz="2000" dirty="0">
                <a:cs typeface="+mn-cs"/>
              </a:rPr>
              <a:t>to </a:t>
            </a:r>
            <a:r>
              <a:rPr lang="en-US" sz="2000" dirty="0" smtClean="0">
                <a:cs typeface="+mn-cs"/>
              </a:rPr>
              <a:t>app developers using </a:t>
            </a:r>
            <a:r>
              <a:rPr lang="en-US" sz="2000" dirty="0">
                <a:cs typeface="+mn-cs"/>
              </a:rPr>
              <a:t>‘</a:t>
            </a:r>
            <a:r>
              <a:rPr lang="en-US" sz="2000" dirty="0" err="1">
                <a:cs typeface="+mn-cs"/>
              </a:rPr>
              <a:t>Silverpush</a:t>
            </a:r>
            <a:r>
              <a:rPr lang="en-US" sz="2000" dirty="0">
                <a:cs typeface="+mn-cs"/>
              </a:rPr>
              <a:t>’ </a:t>
            </a:r>
            <a:r>
              <a:rPr lang="en-US" sz="2000" dirty="0" smtClean="0">
                <a:cs typeface="+mn-cs"/>
              </a:rPr>
              <a:t>code</a:t>
            </a:r>
          </a:p>
          <a:p>
            <a:pPr lvl="1">
              <a:defRPr/>
            </a:pPr>
            <a:r>
              <a:rPr lang="en-US" sz="2000" dirty="0" smtClean="0">
                <a:cs typeface="+mn-cs"/>
              </a:rPr>
              <a:t>Software monitors microphone to detect inaudible audio beacon codes broadcast in TV programming, to report user’s viewing habits. Potential privacy </a:t>
            </a:r>
            <a:r>
              <a:rPr lang="en-US" sz="2000" dirty="0" smtClean="0">
                <a:cs typeface="+mn-cs"/>
              </a:rPr>
              <a:t>violation</a:t>
            </a:r>
          </a:p>
          <a:p>
            <a:pPr>
              <a:defRPr/>
            </a:pPr>
            <a:r>
              <a:rPr lang="en-US" sz="2000" dirty="0" smtClean="0">
                <a:cs typeface="+mn-cs"/>
              </a:rPr>
              <a:t>FTC issues complaint against VW for false “clean diesel” ads in light of emissions testing malware</a:t>
            </a:r>
            <a:endParaRPr lang="en-US" sz="2000" dirty="0" smtClean="0">
              <a:cs typeface="+mn-cs"/>
            </a:endParaRPr>
          </a:p>
          <a:p>
            <a:pPr>
              <a:defRPr/>
            </a:pPr>
            <a:r>
              <a:rPr lang="en-US" sz="2000" dirty="0" smtClean="0">
                <a:cs typeface="+mn-cs"/>
              </a:rPr>
              <a:t>France fines Google 100,000 Euro for not enforcing RTBF</a:t>
            </a:r>
            <a:r>
              <a:rPr lang="en-US" sz="2000" dirty="0">
                <a:cs typeface="+mn-cs"/>
              </a:rPr>
              <a:t> globally (Commission </a:t>
            </a:r>
            <a:r>
              <a:rPr lang="en-US" sz="2000" dirty="0" err="1">
                <a:cs typeface="+mn-cs"/>
              </a:rPr>
              <a:t>Nationale</a:t>
            </a:r>
            <a:r>
              <a:rPr lang="en-US" sz="2000" dirty="0">
                <a:cs typeface="+mn-cs"/>
              </a:rPr>
              <a:t> de </a:t>
            </a:r>
            <a:r>
              <a:rPr lang="en-US" sz="2000" dirty="0" err="1">
                <a:cs typeface="+mn-cs"/>
              </a:rPr>
              <a:t>l'Informatique</a:t>
            </a:r>
            <a:r>
              <a:rPr lang="en-US" sz="2000" dirty="0">
                <a:cs typeface="+mn-cs"/>
              </a:rPr>
              <a:t> et des </a:t>
            </a:r>
            <a:r>
              <a:rPr lang="en-US" sz="2000" dirty="0" err="1">
                <a:cs typeface="+mn-cs"/>
              </a:rPr>
              <a:t>Libertes</a:t>
            </a:r>
            <a:r>
              <a:rPr lang="en-US" sz="2000" dirty="0">
                <a:cs typeface="+mn-cs"/>
              </a:rPr>
              <a:t> (CNIL) </a:t>
            </a:r>
            <a:r>
              <a:rPr lang="en-US" sz="2000" dirty="0" smtClean="0">
                <a:cs typeface="+mn-cs"/>
              </a:rPr>
              <a:t>)</a:t>
            </a:r>
            <a:endParaRPr lang="en-US" sz="2000" dirty="0">
              <a:cs typeface="+mn-cs"/>
            </a:endParaRPr>
          </a:p>
        </p:txBody>
      </p:sp>
      <p:cxnSp>
        <p:nvCxnSpPr>
          <p:cNvPr id="19" name="Straight Arrow Connector 18"/>
          <p:cNvCxnSpPr/>
          <p:nvPr/>
        </p:nvCxnSpPr>
        <p:spPr bwMode="auto">
          <a:xfrm>
            <a:off x="7578725" y="-487363"/>
            <a:ext cx="3175" cy="4763"/>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635000"/>
            <a:ext cx="8293100" cy="876300"/>
          </a:xfrm>
        </p:spPr>
        <p:txBody>
          <a:bodyPr/>
          <a:lstStyle/>
          <a:p>
            <a:r>
              <a:rPr lang="en-US" dirty="0" smtClean="0"/>
              <a:t>Today’s 15-minute “extra”</a:t>
            </a:r>
            <a:endParaRPr lang="en-US" dirty="0"/>
          </a:p>
        </p:txBody>
      </p:sp>
      <p:sp>
        <p:nvSpPr>
          <p:cNvPr id="5" name="TextBox 4"/>
          <p:cNvSpPr txBox="1"/>
          <p:nvPr/>
        </p:nvSpPr>
        <p:spPr>
          <a:xfrm>
            <a:off x="292100" y="1689100"/>
            <a:ext cx="8712200" cy="3108544"/>
          </a:xfrm>
          <a:prstGeom prst="rect">
            <a:avLst/>
          </a:prstGeom>
          <a:noFill/>
        </p:spPr>
        <p:txBody>
          <a:bodyPr wrap="square" rtlCol="0">
            <a:spAutoFit/>
          </a:bodyPr>
          <a:lstStyle/>
          <a:p>
            <a:pPr marL="457200" indent="-457200">
              <a:buFont typeface="Arial"/>
              <a:buChar char="•"/>
            </a:pPr>
            <a:r>
              <a:rPr lang="en-US" sz="2800" dirty="0">
                <a:solidFill>
                  <a:schemeClr val="tx2"/>
                </a:solidFill>
                <a:latin typeface="+mj-lt"/>
                <a:ea typeface="+mj-ea"/>
              </a:rPr>
              <a:t>Metcalfe’s “Law</a:t>
            </a:r>
            <a:r>
              <a:rPr lang="en-US" sz="2800" dirty="0" smtClean="0">
                <a:solidFill>
                  <a:schemeClr val="tx2"/>
                </a:solidFill>
                <a:latin typeface="+mj-lt"/>
                <a:ea typeface="+mj-ea"/>
              </a:rPr>
              <a:t>”</a:t>
            </a:r>
            <a:endParaRPr lang="en-US" sz="2800" dirty="0">
              <a:solidFill>
                <a:schemeClr val="tx2"/>
              </a:solidFill>
              <a:latin typeface="+mj-lt"/>
              <a:ea typeface="+mj-ea"/>
            </a:endParaRPr>
          </a:p>
          <a:p>
            <a:pPr marL="457200" indent="-457200">
              <a:buFont typeface="Arial"/>
              <a:buChar char="•"/>
            </a:pPr>
            <a:endParaRPr lang="en-US" sz="2800" dirty="0">
              <a:solidFill>
                <a:schemeClr val="tx2"/>
              </a:solidFill>
              <a:latin typeface="+mj-lt"/>
              <a:ea typeface="+mj-ea"/>
            </a:endParaRPr>
          </a:p>
          <a:p>
            <a:pPr marL="457200" indent="-457200">
              <a:buFont typeface="Arial"/>
              <a:buChar char="•"/>
            </a:pPr>
            <a:r>
              <a:rPr lang="en-US" sz="2800" dirty="0" smtClean="0">
                <a:solidFill>
                  <a:schemeClr val="tx2"/>
                </a:solidFill>
                <a:latin typeface="+mj-lt"/>
                <a:ea typeface="+mj-ea"/>
              </a:rPr>
              <a:t>Telephone </a:t>
            </a:r>
            <a:r>
              <a:rPr lang="en-US" sz="2800" dirty="0">
                <a:solidFill>
                  <a:schemeClr val="tx2"/>
                </a:solidFill>
                <a:latin typeface="+mj-lt"/>
                <a:ea typeface="+mj-ea"/>
              </a:rPr>
              <a:t>network history and Phone </a:t>
            </a:r>
            <a:r>
              <a:rPr lang="en-US" sz="2800" dirty="0" smtClean="0">
                <a:solidFill>
                  <a:schemeClr val="tx2"/>
                </a:solidFill>
                <a:latin typeface="+mj-lt"/>
                <a:ea typeface="+mj-ea"/>
              </a:rPr>
              <a:t>Phreaking</a:t>
            </a:r>
          </a:p>
          <a:p>
            <a:r>
              <a:rPr lang="en-US" sz="2800" dirty="0" smtClean="0">
                <a:solidFill>
                  <a:schemeClr val="tx2"/>
                </a:solidFill>
                <a:latin typeface="+mj-lt"/>
                <a:ea typeface="+mj-ea"/>
              </a:rPr>
              <a:t> </a:t>
            </a:r>
          </a:p>
          <a:p>
            <a:pPr marL="457200" indent="-457200">
              <a:buFont typeface="Arial"/>
              <a:buChar char="•"/>
            </a:pPr>
            <a:r>
              <a:rPr lang="en-US" sz="2800" dirty="0" smtClean="0">
                <a:solidFill>
                  <a:schemeClr val="tx2"/>
                </a:solidFill>
                <a:latin typeface="+mj-lt"/>
                <a:ea typeface="+mj-ea"/>
              </a:rPr>
              <a:t>In</a:t>
            </a:r>
            <a:r>
              <a:rPr lang="en-US" sz="2800" dirty="0">
                <a:solidFill>
                  <a:schemeClr val="tx2"/>
                </a:solidFill>
                <a:latin typeface="+mj-lt"/>
                <a:ea typeface="+mj-ea"/>
              </a:rPr>
              <a:t>-band </a:t>
            </a:r>
            <a:r>
              <a:rPr lang="en-US" sz="2800" dirty="0" err="1">
                <a:solidFill>
                  <a:schemeClr val="tx2"/>
                </a:solidFill>
                <a:latin typeface="+mj-lt"/>
                <a:ea typeface="+mj-ea"/>
              </a:rPr>
              <a:t>vs</a:t>
            </a:r>
            <a:r>
              <a:rPr lang="en-US" sz="2800" dirty="0">
                <a:solidFill>
                  <a:schemeClr val="tx2"/>
                </a:solidFill>
                <a:latin typeface="+mj-lt"/>
                <a:ea typeface="+mj-ea"/>
              </a:rPr>
              <a:t> out-of-band </a:t>
            </a:r>
            <a:r>
              <a:rPr lang="en-US" sz="2800" dirty="0" smtClean="0">
                <a:solidFill>
                  <a:schemeClr val="tx2"/>
                </a:solidFill>
                <a:latin typeface="+mj-lt"/>
                <a:ea typeface="+mj-ea"/>
              </a:rPr>
              <a:t>communications</a:t>
            </a:r>
          </a:p>
          <a:p>
            <a:endParaRPr lang="en-US" sz="2800" dirty="0" smtClean="0">
              <a:solidFill>
                <a:schemeClr val="tx2"/>
              </a:solidFill>
              <a:latin typeface="+mj-lt"/>
              <a:ea typeface="+mj-ea"/>
            </a:endParaRPr>
          </a:p>
          <a:p>
            <a:pPr marL="457200" indent="-457200">
              <a:buFont typeface="Arial"/>
              <a:buChar char="•"/>
            </a:pPr>
            <a:r>
              <a:rPr lang="en-US" sz="2800" dirty="0" smtClean="0">
                <a:solidFill>
                  <a:schemeClr val="tx2"/>
                </a:solidFill>
                <a:latin typeface="+mj-lt"/>
                <a:ea typeface="+mj-ea"/>
              </a:rPr>
              <a:t>Scams </a:t>
            </a:r>
            <a:r>
              <a:rPr lang="en-US" sz="2800" dirty="0">
                <a:solidFill>
                  <a:schemeClr val="tx2"/>
                </a:solidFill>
                <a:latin typeface="+mj-lt"/>
                <a:ea typeface="+mj-ea"/>
              </a:rPr>
              <a:t>and social engineering </a:t>
            </a:r>
          </a:p>
        </p:txBody>
      </p:sp>
    </p:spTree>
    <p:extLst>
      <p:ext uri="{BB962C8B-B14F-4D97-AF65-F5344CB8AC3E}">
        <p14:creationId xmlns:p14="http://schemas.microsoft.com/office/powerpoint/2010/main" val="12656655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584200" y="4013200"/>
            <a:ext cx="8013700" cy="711200"/>
          </a:xfrm>
          <a:prstGeom prst="roundRect">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0"/>
            </a:endParaRPr>
          </a:p>
        </p:txBody>
      </p:sp>
      <p:sp>
        <p:nvSpPr>
          <p:cNvPr id="2" name="Title 1"/>
          <p:cNvSpPr>
            <a:spLocks noGrp="1"/>
          </p:cNvSpPr>
          <p:nvPr>
            <p:ph type="title"/>
          </p:nvPr>
        </p:nvSpPr>
        <p:spPr>
          <a:xfrm>
            <a:off x="635000" y="254000"/>
            <a:ext cx="7772400" cy="812800"/>
          </a:xfrm>
        </p:spPr>
        <p:txBody>
          <a:bodyPr/>
          <a:lstStyle/>
          <a:p>
            <a:r>
              <a:rPr lang="en-US" dirty="0" smtClean="0"/>
              <a:t>Metcalfe’s “Law”</a:t>
            </a:r>
            <a:endParaRPr lang="en-US" dirty="0"/>
          </a:p>
        </p:txBody>
      </p:sp>
      <p:sp>
        <p:nvSpPr>
          <p:cNvPr id="3" name="Content Placeholder 2"/>
          <p:cNvSpPr>
            <a:spLocks noGrp="1"/>
          </p:cNvSpPr>
          <p:nvPr>
            <p:ph idx="1"/>
          </p:nvPr>
        </p:nvSpPr>
        <p:spPr>
          <a:xfrm>
            <a:off x="673100" y="1028700"/>
            <a:ext cx="7886700" cy="4546600"/>
          </a:xfrm>
        </p:spPr>
        <p:txBody>
          <a:bodyPr/>
          <a:lstStyle/>
          <a:p>
            <a:r>
              <a:rPr lang="en-US" sz="2000" dirty="0" smtClean="0"/>
              <a:t>Bob Metcalfe, co-inventor of Ethernet, argued that there is a “network effect” in the adoption of certain technologies,</a:t>
            </a:r>
          </a:p>
          <a:p>
            <a:r>
              <a:rPr lang="en-US" sz="2000" dirty="0" smtClean="0"/>
              <a:t>The argument is that each person connecting to the network adds more than linearly to the overall value</a:t>
            </a:r>
          </a:p>
          <a:p>
            <a:r>
              <a:rPr lang="en-US" sz="2000" dirty="0" smtClean="0"/>
              <a:t>Examples: telephones or fax machines. A single one is of no use, but the more that are connected, the more useful each one becomes, because there are more other machines to connect with.</a:t>
            </a:r>
          </a:p>
          <a:p>
            <a:r>
              <a:rPr lang="en-US" sz="2000" dirty="0" smtClean="0"/>
              <a:t>The “law” as ultimately stated by George Gilder in 1993:</a:t>
            </a:r>
          </a:p>
          <a:p>
            <a:pPr marL="0" indent="0">
              <a:buNone/>
            </a:pPr>
            <a:r>
              <a:rPr lang="en-US" sz="2000" dirty="0" smtClean="0"/>
              <a:t>The </a:t>
            </a:r>
            <a:r>
              <a:rPr lang="en-US" sz="2000" dirty="0"/>
              <a:t>value of a telecommunications network is proportional to the square of the number </a:t>
            </a:r>
            <a:r>
              <a:rPr lang="en-US" sz="2000" dirty="0" smtClean="0"/>
              <a:t>(n) of </a:t>
            </a:r>
            <a:r>
              <a:rPr lang="en-US" sz="2000" dirty="0"/>
              <a:t>connected users of the system </a:t>
            </a:r>
            <a:r>
              <a:rPr lang="en-US" sz="2000" dirty="0" smtClean="0"/>
              <a:t>(=n</a:t>
            </a:r>
            <a:r>
              <a:rPr lang="en-US" sz="2000" baseline="30000" dirty="0" smtClean="0"/>
              <a:t>2</a:t>
            </a:r>
            <a:r>
              <a:rPr lang="en-US" sz="2000" dirty="0"/>
              <a:t>)</a:t>
            </a:r>
            <a:r>
              <a:rPr lang="en-US" sz="2000" dirty="0" smtClean="0"/>
              <a:t>.</a:t>
            </a:r>
          </a:p>
          <a:p>
            <a:r>
              <a:rPr lang="en-US" sz="2000" dirty="0" smtClean="0"/>
              <a:t>Like Moore’s law, this is more of an observation than a mathematical principle of some sort, but it’s nevertheless a useful observation</a:t>
            </a:r>
          </a:p>
          <a:p>
            <a:r>
              <a:rPr lang="en-US" sz="2000" dirty="0" smtClean="0"/>
              <a:t>Implication: first network to get started may accrue overwhelming competitive advantage</a:t>
            </a:r>
          </a:p>
          <a:p>
            <a:endParaRPr lang="en-US" dirty="0"/>
          </a:p>
        </p:txBody>
      </p:sp>
    </p:spTree>
    <p:extLst>
      <p:ext uri="{BB962C8B-B14F-4D97-AF65-F5344CB8AC3E}">
        <p14:creationId xmlns:p14="http://schemas.microsoft.com/office/powerpoint/2010/main" val="38262479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52400"/>
            <a:ext cx="7772400" cy="1143000"/>
          </a:xfrm>
        </p:spPr>
        <p:txBody>
          <a:bodyPr/>
          <a:lstStyle/>
          <a:p>
            <a:r>
              <a:rPr lang="en-US" dirty="0" smtClean="0"/>
              <a:t>In-Band signaling in the telephone network</a:t>
            </a:r>
            <a:endParaRPr lang="en-US" dirty="0"/>
          </a:p>
        </p:txBody>
      </p:sp>
      <p:sp>
        <p:nvSpPr>
          <p:cNvPr id="3" name="Content Placeholder 2"/>
          <p:cNvSpPr>
            <a:spLocks noGrp="1"/>
          </p:cNvSpPr>
          <p:nvPr>
            <p:ph idx="1"/>
          </p:nvPr>
        </p:nvSpPr>
        <p:spPr>
          <a:xfrm>
            <a:off x="482600" y="1236133"/>
            <a:ext cx="7662333" cy="4775200"/>
          </a:xfrm>
        </p:spPr>
        <p:txBody>
          <a:bodyPr/>
          <a:lstStyle/>
          <a:p>
            <a:r>
              <a:rPr lang="en-US" sz="2000" dirty="0" smtClean="0"/>
              <a:t>In the circuit-switched telephone network, the signals representing the number to be dialed, as well as internal signals among switching centers flowed over the same lines as the voice signal and were at audio frequencies </a:t>
            </a:r>
          </a:p>
          <a:p>
            <a:r>
              <a:rPr lang="en-US" sz="2000" dirty="0" smtClean="0"/>
              <a:t>Phone phreaks learned that 2600Hz tones entered through the regular voice handset could be used to set up free calls</a:t>
            </a:r>
          </a:p>
          <a:p>
            <a:r>
              <a:rPr lang="en-US" sz="2000" dirty="0" smtClean="0"/>
              <a:t>When the phone company discovered this there was not very much they could do because the in-band signaling was baked deeply into the system, in many components</a:t>
            </a:r>
          </a:p>
          <a:p>
            <a:r>
              <a:rPr lang="en-US" sz="2000" dirty="0" smtClean="0"/>
              <a:t>In the end they developed a new Signaling System 7(SS7), in which the signaling uses different bands (out of band signaling).</a:t>
            </a:r>
          </a:p>
          <a:p>
            <a:r>
              <a:rPr lang="en-US" sz="2000" dirty="0" smtClean="0"/>
              <a:t>Although SS7 also has vulnerabilities, in-band signaling is not among them.</a:t>
            </a:r>
          </a:p>
          <a:p>
            <a:pPr marL="0" indent="0">
              <a:buNone/>
            </a:pPr>
            <a:endParaRPr lang="en-US" dirty="0" smtClean="0"/>
          </a:p>
        </p:txBody>
      </p:sp>
    </p:spTree>
    <p:extLst>
      <p:ext uri="{BB962C8B-B14F-4D97-AF65-F5344CB8AC3E}">
        <p14:creationId xmlns:p14="http://schemas.microsoft.com/office/powerpoint/2010/main" val="39959929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139700"/>
            <a:ext cx="7772400" cy="694267"/>
          </a:xfrm>
        </p:spPr>
        <p:txBody>
          <a:bodyPr/>
          <a:lstStyle/>
          <a:p>
            <a:r>
              <a:rPr lang="en-US" dirty="0" smtClean="0"/>
              <a:t>What is “in-band” signaling?</a:t>
            </a:r>
            <a:endParaRPr lang="en-US" dirty="0"/>
          </a:p>
        </p:txBody>
      </p:sp>
      <p:sp>
        <p:nvSpPr>
          <p:cNvPr id="3" name="Content Placeholder 2"/>
          <p:cNvSpPr>
            <a:spLocks noGrp="1"/>
          </p:cNvSpPr>
          <p:nvPr>
            <p:ph idx="1"/>
          </p:nvPr>
        </p:nvSpPr>
        <p:spPr>
          <a:xfrm>
            <a:off x="461432" y="812799"/>
            <a:ext cx="8263468" cy="5753101"/>
          </a:xfrm>
        </p:spPr>
        <p:txBody>
          <a:bodyPr/>
          <a:lstStyle/>
          <a:p>
            <a:r>
              <a:rPr lang="en-US" sz="2000" dirty="0" smtClean="0"/>
              <a:t>Two kinds of traffic flow in most networks:</a:t>
            </a:r>
          </a:p>
          <a:p>
            <a:pPr lvl="1"/>
            <a:r>
              <a:rPr lang="en-US" sz="2000" dirty="0" smtClean="0"/>
              <a:t>Signals: commands that affect the control of the network, e.g. to set up or shut down a connection (signals)</a:t>
            </a:r>
          </a:p>
          <a:p>
            <a:pPr lvl="1"/>
            <a:r>
              <a:rPr lang="en-US" sz="2000" dirty="0" smtClean="0"/>
              <a:t>Data: The bits that users want to send to each other (e.g., voice signal for a telephone call)</a:t>
            </a:r>
          </a:p>
          <a:p>
            <a:r>
              <a:rPr lang="en-US" sz="2000" dirty="0" smtClean="0"/>
              <a:t>If both of these kinds of traffic flow over the same infrastructure, they are said to be in the same “band” as in frequency band</a:t>
            </a:r>
          </a:p>
          <a:p>
            <a:r>
              <a:rPr lang="en-US" sz="2000" dirty="0" smtClean="0"/>
              <a:t>In-band signaling may be convenient from an engineering point of view, but can make the network vulnerable to errors or abuse if traffic that is generated by the user can spoof the control signals of the system</a:t>
            </a:r>
          </a:p>
          <a:p>
            <a:r>
              <a:rPr lang="en-US" sz="2000" dirty="0" smtClean="0"/>
              <a:t>This is precisely how “phone phreaks” were able to exploit POTS</a:t>
            </a:r>
          </a:p>
          <a:p>
            <a:r>
              <a:rPr lang="en-US" sz="2000" dirty="0" smtClean="0"/>
              <a:t>Cyber attacks like “SQL injection” are essentially similar: a common input stream accepts not only data but also commands</a:t>
            </a:r>
            <a:endParaRPr lang="en-US" sz="2000" dirty="0"/>
          </a:p>
        </p:txBody>
      </p:sp>
    </p:spTree>
    <p:extLst>
      <p:ext uri="{BB962C8B-B14F-4D97-AF65-F5344CB8AC3E}">
        <p14:creationId xmlns:p14="http://schemas.microsoft.com/office/powerpoint/2010/main" val="13799343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49300"/>
          </a:xfrm>
        </p:spPr>
        <p:txBody>
          <a:bodyPr/>
          <a:lstStyle/>
          <a:p>
            <a:r>
              <a:rPr lang="en-US" dirty="0" smtClean="0"/>
              <a:t>Social aspects of attacks</a:t>
            </a:r>
            <a:endParaRPr lang="en-US" dirty="0"/>
          </a:p>
        </p:txBody>
      </p:sp>
      <p:sp>
        <p:nvSpPr>
          <p:cNvPr id="3" name="Content Placeholder 2"/>
          <p:cNvSpPr>
            <a:spLocks noGrp="1"/>
          </p:cNvSpPr>
          <p:nvPr>
            <p:ph idx="1"/>
          </p:nvPr>
        </p:nvSpPr>
        <p:spPr>
          <a:xfrm>
            <a:off x="736600" y="1485900"/>
            <a:ext cx="7759700" cy="4838700"/>
          </a:xfrm>
        </p:spPr>
        <p:txBody>
          <a:bodyPr/>
          <a:lstStyle/>
          <a:p>
            <a:r>
              <a:rPr lang="en-US" dirty="0" smtClean="0"/>
              <a:t>Principles behind scams (</a:t>
            </a:r>
            <a:r>
              <a:rPr lang="en-US" dirty="0" err="1" smtClean="0"/>
              <a:t>Stajano</a:t>
            </a:r>
            <a:r>
              <a:rPr lang="en-US" dirty="0" smtClean="0"/>
              <a:t> and Wilson)</a:t>
            </a:r>
          </a:p>
          <a:p>
            <a:pPr marL="800100" lvl="1" indent="-342900">
              <a:buFont typeface="+mj-lt"/>
              <a:buAutoNum type="arabicPeriod"/>
            </a:pPr>
            <a:r>
              <a:rPr lang="en-US" dirty="0" smtClean="0"/>
              <a:t>Distraction</a:t>
            </a:r>
          </a:p>
          <a:p>
            <a:pPr marL="800100" lvl="1" indent="-342900">
              <a:buFont typeface="+mj-lt"/>
              <a:buAutoNum type="arabicPeriod"/>
            </a:pPr>
            <a:r>
              <a:rPr lang="en-US" dirty="0" smtClean="0"/>
              <a:t>Social compliance</a:t>
            </a:r>
          </a:p>
          <a:p>
            <a:pPr marL="800100" lvl="1" indent="-342900">
              <a:buFont typeface="+mj-lt"/>
              <a:buAutoNum type="arabicPeriod"/>
            </a:pPr>
            <a:r>
              <a:rPr lang="en-US" dirty="0" smtClean="0"/>
              <a:t>Herd</a:t>
            </a:r>
          </a:p>
          <a:p>
            <a:pPr marL="800100" lvl="1" indent="-342900">
              <a:buFont typeface="+mj-lt"/>
              <a:buAutoNum type="arabicPeriod"/>
            </a:pPr>
            <a:r>
              <a:rPr lang="en-US" dirty="0" smtClean="0"/>
              <a:t>Dishonesty</a:t>
            </a:r>
          </a:p>
          <a:p>
            <a:pPr marL="800100" lvl="1" indent="-342900">
              <a:buFont typeface="+mj-lt"/>
              <a:buAutoNum type="arabicPeriod"/>
            </a:pPr>
            <a:r>
              <a:rPr lang="en-US" dirty="0" smtClean="0"/>
              <a:t>Kindness</a:t>
            </a:r>
          </a:p>
          <a:p>
            <a:pPr marL="800100" lvl="1" indent="-342900">
              <a:buFont typeface="+mj-lt"/>
              <a:buAutoNum type="arabicPeriod"/>
            </a:pPr>
            <a:r>
              <a:rPr lang="en-US" dirty="0" smtClean="0"/>
              <a:t>Need/Greed</a:t>
            </a:r>
          </a:p>
          <a:p>
            <a:pPr marL="800100" lvl="1" indent="-342900">
              <a:buFont typeface="+mj-lt"/>
              <a:buAutoNum type="arabicPeriod"/>
            </a:pPr>
            <a:r>
              <a:rPr lang="en-US" dirty="0" smtClean="0"/>
              <a:t>Time</a:t>
            </a:r>
          </a:p>
          <a:p>
            <a:endParaRPr lang="en-US" dirty="0" smtClean="0"/>
          </a:p>
          <a:p>
            <a:r>
              <a:rPr lang="en-US" dirty="0" smtClean="0"/>
              <a:t>Early hackers and phone phreaks often exploited “social engineering” rather than technical sophistication</a:t>
            </a:r>
          </a:p>
          <a:p>
            <a:pPr lvl="1"/>
            <a:r>
              <a:rPr lang="en-US" dirty="0" smtClean="0"/>
              <a:t>Call the appropriate support staff and have a plausible story (see above principles) as to why they should provide the information/service/etc. that you want</a:t>
            </a:r>
          </a:p>
          <a:p>
            <a:pPr lvl="1"/>
            <a:r>
              <a:rPr lang="en-US" dirty="0" smtClean="0"/>
              <a:t>See following page for a less friendly approach</a:t>
            </a:r>
          </a:p>
          <a:p>
            <a:endParaRPr lang="en-US" dirty="0" smtClean="0"/>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6074301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50800"/>
            <a:ext cx="7772400" cy="1143000"/>
          </a:xfrm>
        </p:spPr>
        <p:txBody>
          <a:bodyPr/>
          <a:lstStyle/>
          <a:p>
            <a:r>
              <a:rPr lang="en-US" dirty="0" smtClean="0"/>
              <a:t>Rubric for Debaters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949131614"/>
              </p:ext>
            </p:extLst>
          </p:nvPr>
        </p:nvGraphicFramePr>
        <p:xfrm>
          <a:off x="419100" y="1046251"/>
          <a:ext cx="8305800" cy="5410041"/>
        </p:xfrm>
        <a:graphic>
          <a:graphicData uri="http://schemas.openxmlformats.org/presentationml/2006/ole">
            <mc:AlternateContent xmlns:mc="http://schemas.openxmlformats.org/markup-compatibility/2006">
              <mc:Choice xmlns:v="urn:schemas-microsoft-com:vml" Requires="v">
                <p:oleObj spid="_x0000_s2137" name="Document" r:id="rId4" imgW="6083300" imgH="3962400" progId="Word.Document.12">
                  <p:embed/>
                </p:oleObj>
              </mc:Choice>
              <mc:Fallback>
                <p:oleObj name="Document" r:id="rId4" imgW="6083300" imgH="3962400" progId="Word.Document.12">
                  <p:embed/>
                  <p:pic>
                    <p:nvPicPr>
                      <p:cNvPr id="0" name=""/>
                      <p:cNvPicPr/>
                      <p:nvPr/>
                    </p:nvPicPr>
                    <p:blipFill>
                      <a:blip r:embed="rId5"/>
                      <a:stretch>
                        <a:fillRect/>
                      </a:stretch>
                    </p:blipFill>
                    <p:spPr>
                      <a:xfrm>
                        <a:off x="419100" y="1046251"/>
                        <a:ext cx="8305800" cy="5410041"/>
                      </a:xfrm>
                      <a:prstGeom prst="rect">
                        <a:avLst/>
                      </a:prstGeom>
                    </p:spPr>
                  </p:pic>
                </p:oleObj>
              </mc:Fallback>
            </mc:AlternateContent>
          </a:graphicData>
        </a:graphic>
      </p:graphicFrame>
    </p:spTree>
    <p:extLst>
      <p:ext uri="{BB962C8B-B14F-4D97-AF65-F5344CB8AC3E}">
        <p14:creationId xmlns:p14="http://schemas.microsoft.com/office/powerpoint/2010/main" val="31940159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CL CSfPP 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untitled 1">
      <a:majorFont>
        <a:latin typeface="Comic Sans MS"/>
        <a:ea typeface="ＭＳ Ｐゴシック"/>
        <a:cs typeface=""/>
      </a:majorFont>
      <a:minorFont>
        <a:latin typeface="Comic Sans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untitled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 CSfPP Template.pot</Template>
  <TotalTime>23989</TotalTime>
  <Pages>4</Pages>
  <Words>875</Words>
  <Application>Microsoft Macintosh PowerPoint</Application>
  <PresentationFormat>On-screen Show (4:3)</PresentationFormat>
  <Paragraphs>74</Paragraphs>
  <Slides>9</Slides>
  <Notes>0</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CL CSfPP Template</vt:lpstr>
      <vt:lpstr>Document</vt:lpstr>
      <vt:lpstr>Cybersecurity for Future Presidents</vt:lpstr>
      <vt:lpstr>Any Questions?</vt:lpstr>
      <vt:lpstr>Cybersecurity events from the past week of interest to future (or current) Presidents:</vt:lpstr>
      <vt:lpstr>Today’s 15-minute “extra”</vt:lpstr>
      <vt:lpstr>Metcalfe’s “Law”</vt:lpstr>
      <vt:lpstr>In-Band signaling in the telephone network</vt:lpstr>
      <vt:lpstr>What is “in-band” signaling?</vt:lpstr>
      <vt:lpstr>Social aspects of attacks</vt:lpstr>
      <vt:lpstr>Rubric for Debaters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Security Principles and Applications </dc:title>
  <dc:subject/>
  <dc:creator>Carl Landwehr</dc:creator>
  <cp:keywords/>
  <dc:description/>
  <cp:lastModifiedBy>Carl Landwehr User</cp:lastModifiedBy>
  <cp:revision>227</cp:revision>
  <cp:lastPrinted>2016-02-16T21:21:13Z</cp:lastPrinted>
  <dcterms:created xsi:type="dcterms:W3CDTF">1999-01-11T22:03:35Z</dcterms:created>
  <dcterms:modified xsi:type="dcterms:W3CDTF">2016-03-30T13:01:12Z</dcterms:modified>
</cp:coreProperties>
</file>